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7"/>
  </p:notesMasterIdLst>
  <p:handoutMasterIdLst>
    <p:handoutMasterId r:id="rId28"/>
  </p:handoutMasterIdLst>
  <p:sldIdLst>
    <p:sldId id="394" r:id="rId4"/>
    <p:sldId id="395" r:id="rId5"/>
    <p:sldId id="491" r:id="rId6"/>
    <p:sldId id="496" r:id="rId7"/>
    <p:sldId id="492" r:id="rId8"/>
    <p:sldId id="493" r:id="rId9"/>
    <p:sldId id="499" r:id="rId10"/>
    <p:sldId id="494" r:id="rId11"/>
    <p:sldId id="498" r:id="rId12"/>
    <p:sldId id="497" r:id="rId13"/>
    <p:sldId id="495" r:id="rId14"/>
    <p:sldId id="500" r:id="rId15"/>
    <p:sldId id="501" r:id="rId16"/>
    <p:sldId id="502" r:id="rId17"/>
    <p:sldId id="503" r:id="rId18"/>
    <p:sldId id="505" r:id="rId19"/>
    <p:sldId id="508" r:id="rId20"/>
    <p:sldId id="504" r:id="rId21"/>
    <p:sldId id="509" r:id="rId22"/>
    <p:sldId id="488" r:id="rId23"/>
    <p:sldId id="442" r:id="rId24"/>
    <p:sldId id="352" r:id="rId25"/>
    <p:sldId id="39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>
        <p:scale>
          <a:sx n="70" d="100"/>
          <a:sy n="70" d="100"/>
        </p:scale>
        <p:origin x="1056" y="2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27-Jun-16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27-Jun-16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27-Jun-16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235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5#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5#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5#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35#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deavr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235#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6637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First Steps in PHP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37009"/>
            <a:ext cx="8125251" cy="682391"/>
          </a:xfrm>
        </p:spPr>
        <p:txBody>
          <a:bodyPr>
            <a:normAutofit/>
          </a:bodyPr>
          <a:lstStyle/>
          <a:p>
            <a:r>
              <a:rPr lang="en-US" dirty="0"/>
              <a:t>Creating Very Simple PHP Scripts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746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6254896" y="3914070"/>
            <a:ext cx="724878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PHP</a:t>
            </a:r>
          </a:p>
        </p:txBody>
      </p:sp>
      <p:pic>
        <p:nvPicPr>
          <p:cNvPr id="1026" name="Picture 2" descr="Original ElePHPan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46" y="3691184"/>
            <a:ext cx="3643955" cy="250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print the numbers from 1 to 20</a:t>
            </a:r>
          </a:p>
          <a:p>
            <a:pPr lvl="1"/>
            <a:r>
              <a:rPr lang="en-US" dirty="0"/>
              <a:t>Print the numbers in a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Print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1 to 20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29295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690081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Numbers 1 to 20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099456"/>
            <a:ext cx="10667998" cy="49886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= 1; $i &lt;= 20; $i++)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$color = 'green';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$color ='blue';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"\t&lt;li&gt;&lt;span style='color:$color'&gt; $i&lt;/span&gt;&lt;/li&gt;\n";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506" y="1211347"/>
            <a:ext cx="3197987" cy="24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 palette </a:t>
            </a:r>
            <a:r>
              <a:rPr lang="en-US" dirty="0"/>
              <a:t>like shown below: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 Palette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2043840"/>
            <a:ext cx="10667998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0)'&gt;rgb(0, 0, 0)&lt;/div&gt;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51)'&gt;rgb(0, 0, 51)&lt;/div&gt;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0, 255)'&gt;rgb(0, 0, 255)&lt;/div&gt;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0)'&gt;rgb(0, 51, 0)&lt;/div&gt;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51)'&gt;rgb(0, 51, 51)&lt;/div&gt;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51, 102)'&gt;rgb(0, 51, 102)&lt;/div&gt;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style='background:rgb(0, 255, 255)'&gt;rgb(0, 255, 255)&lt;/div&gt;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style='background:rgb(51, 0, 0)'&gt;rgb(51, 0, 0)&lt;/div&gt;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style='background:rgb(255, 255, 255)'&gt;rgb(255, 255, 255)&lt;/div&gt;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86" y="1835490"/>
            <a:ext cx="8429738" cy="448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 Palette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85042"/>
            <a:ext cx="1047816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&lt;head&gt;&lt;style&gt;div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}&lt;/style&gt;&lt;/head&gt;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($red = 0; $red &lt;= 255; $red += 51)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($green = 0; $green &lt;= 255; $green += 51)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($blue = 0; $blue &lt;= 255; $blue += 51)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$color = "rgb($red, $green, $blue)";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echo "&lt;div style='background:$color'&gt; $color&lt;/div&gt;\n";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0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forms submit data to some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HTML Forms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4" y="2754298"/>
            <a:ext cx="10210798" cy="23848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Name: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9014" y="2062210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hello-person.php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9014" y="5632515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hello-person.php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it-IT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person=some_value</a:t>
            </a:r>
          </a:p>
        </p:txBody>
      </p:sp>
      <p:sp>
        <p:nvSpPr>
          <p:cNvPr id="11" name="Curved Right Arrow 10"/>
          <p:cNvSpPr/>
          <p:nvPr/>
        </p:nvSpPr>
        <p:spPr>
          <a:xfrm>
            <a:off x="303915" y="3886200"/>
            <a:ext cx="571597" cy="22256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146" y="1459625"/>
            <a:ext cx="3479992" cy="1468121"/>
          </a:xfrm>
          <a:prstGeom prst="rect">
            <a:avLst/>
          </a:prstGeom>
        </p:spPr>
      </p:pic>
      <p:sp>
        <p:nvSpPr>
          <p:cNvPr id="15" name="Curved Left Arrow 14"/>
          <p:cNvSpPr/>
          <p:nvPr/>
        </p:nvSpPr>
        <p:spPr>
          <a:xfrm>
            <a:off x="11374233" y="2400559"/>
            <a:ext cx="572298" cy="24000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4061242"/>
            <a:ext cx="3984421" cy="14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and PHP: Hello, Person!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088572"/>
            <a:ext cx="1047816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isset($_GET['person'])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$person = htmlspecialchars(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$_GET['person']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"Hello, $person!";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Name: &lt;input type="text" name="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} ?&gt;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441270" y="2993572"/>
            <a:ext cx="5334000" cy="1066800"/>
          </a:xfrm>
          <a:prstGeom prst="wedgeRoundRectCallout">
            <a:avLst>
              <a:gd name="adj1" fmla="val -58045"/>
              <a:gd name="adj2" fmla="val -520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If the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person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HTTP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</a:t>
            </a:r>
            <a:r>
              <a:rPr lang="bg-BG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exists, print a greeting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976156" y="4735286"/>
            <a:ext cx="4114800" cy="1088572"/>
          </a:xfrm>
          <a:prstGeom prst="wedgeRoundRectCallout">
            <a:avLst>
              <a:gd name="adj1" fmla="val -61941"/>
              <a:gd name="adj2" fmla="val -360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Otherwise, show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form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enter a person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4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PHP script to dump the content of the 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request parameters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var_dump(…)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Dump a HTTP GET Request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2536372"/>
            <a:ext cx="2989140" cy="3869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52" y="2536372"/>
            <a:ext cx="4824497" cy="38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Dump a HTTP GET Request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43000"/>
            <a:ext cx="10478160" cy="4880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&lt;div&gt;Name:&lt;/div&gt;&lt;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name="personName"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&lt;div&gt;Age:&lt;/div&gt;&lt;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name="age"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&lt;div&gt;Town:&lt;/div&gt;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townId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="10"&gt;Sofia&lt;/option&gt;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="20"&gt;Varna&lt;/option&gt;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&lt;option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="30"&gt;Plodvid&lt;/option&gt;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&lt;/select&gt;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&lt;div&gt;&lt;input type="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var_dump($_GET);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075612" y="2601684"/>
            <a:ext cx="2895600" cy="1905000"/>
          </a:xfrm>
          <a:prstGeom prst="wedgeRoundRectCallout">
            <a:avLst>
              <a:gd name="adj1" fmla="val -76638"/>
              <a:gd name="adj2" fmla="val -3672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All parameters will be passed as string values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$_GET[]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399212" y="5170714"/>
            <a:ext cx="4267200" cy="709634"/>
          </a:xfrm>
          <a:prstGeom prst="wedgeRoundRectCallout">
            <a:avLst>
              <a:gd name="adj1" fmla="val -61218"/>
              <a:gd name="adj2" fmla="val 2310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Dump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$_GET[]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5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Write a PHP script to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sum two numbers</a:t>
            </a:r>
          </a:p>
          <a:p>
            <a:pPr lvl="1"/>
            <a:r>
              <a:rPr lang="en-US" dirty="0"/>
              <a:t>The script should display a HTML form to enter the numbers</a:t>
            </a:r>
          </a:p>
          <a:p>
            <a:pPr lvl="1"/>
            <a:r>
              <a:rPr lang="en-US" dirty="0"/>
              <a:t>If the numbers are passed as parameters, display their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Sum Two Numbers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429001"/>
            <a:ext cx="4790778" cy="2847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88" y="3429001"/>
            <a:ext cx="4820424" cy="2847974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818445" y="4683918"/>
            <a:ext cx="457200" cy="338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41251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Two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21228"/>
            <a:ext cx="1047816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if 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isset($_GET['num1'])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&amp;&amp;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isset($_GET['num2'])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$num1 = intval(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$_GET['num1']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$num2 = intval(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$_GET['num2']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$sum = $num1 + $num2;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"$num1 + $num2 = $sum";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&lt;div&gt;First Number:&lt;/div&gt;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&lt;div&gt;Second Number:&lt;/div&gt;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/&gt;&lt;/div&gt;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19397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https://judge.softuni.bg/Contests/Practice/Index/235#5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89812" y="1959428"/>
            <a:ext cx="3429000" cy="1066800"/>
          </a:xfrm>
          <a:prstGeom prst="wedgeRoundRectCallout">
            <a:avLst>
              <a:gd name="adj1" fmla="val -67114"/>
              <a:gd name="adj2" fmla="val -418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 the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num1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and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num2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values if exist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23212" y="3595238"/>
            <a:ext cx="2895600" cy="1455734"/>
          </a:xfrm>
          <a:prstGeom prst="wedgeRoundRectCallout">
            <a:avLst>
              <a:gd name="adj1" fmla="val -70873"/>
              <a:gd name="adj2" fmla="val 269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Show a HTML form to submit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num1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num2</a:t>
            </a:r>
          </a:p>
        </p:txBody>
      </p:sp>
    </p:spTree>
    <p:extLst>
      <p:ext uri="{BB962C8B-B14F-4D97-AF65-F5344CB8AC3E}">
        <p14:creationId xmlns:p14="http://schemas.microsoft.com/office/powerpoint/2010/main" val="24521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sz="3200" dirty="0"/>
              <a:t>What is PHP?</a:t>
            </a:r>
          </a:p>
          <a:p>
            <a:r>
              <a:rPr lang="en-US" sz="3200" dirty="0"/>
              <a:t>First PHP Script: Hello PHP</a:t>
            </a:r>
          </a:p>
          <a:p>
            <a:r>
              <a:rPr lang="en-US" sz="3200" dirty="0"/>
              <a:t>Variables, Conditions, Loops</a:t>
            </a:r>
          </a:p>
          <a:p>
            <a:r>
              <a:rPr lang="en-US" sz="3200" dirty="0"/>
              <a:t>Loops: Numbers 1 to 20</a:t>
            </a:r>
          </a:p>
          <a:p>
            <a:r>
              <a:rPr lang="en-US" sz="3200" dirty="0"/>
              <a:t>Generate Color Palette</a:t>
            </a:r>
          </a:p>
          <a:p>
            <a:r>
              <a:rPr lang="en-US" sz="3200" dirty="0"/>
              <a:t>HTML Forms with PHP</a:t>
            </a:r>
          </a:p>
          <a:p>
            <a:r>
              <a:rPr lang="en-US" sz="3200" dirty="0"/>
              <a:t>Hello, Person</a:t>
            </a:r>
          </a:p>
          <a:p>
            <a:r>
              <a:rPr lang="en-US" sz="3200" dirty="0"/>
              <a:t>Sum Two Numbers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460043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2" descr="Original ElePHPan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27" y="4356137"/>
            <a:ext cx="2401801" cy="16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PHP is a server-side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scripting</a:t>
            </a:r>
            <a:r>
              <a:rPr lang="en-US" sz="3200" dirty="0"/>
              <a:t> language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Variables are prefixed by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3200" dirty="0"/>
              <a:t>, not declared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PHP supports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200" dirty="0"/>
              <a:t> statements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PHP supports classical loop structures: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/>
              <a:t> 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2800" dirty="0"/>
              <a:t>-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/>
              <a:t> 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HTML forms send data as HTTP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request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Access HTTP GET parameters from PHP 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$_GET['param_name']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539839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riginal ElePHPan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148" y="4288080"/>
            <a:ext cx="2743200" cy="18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 in PHP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#3769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PHP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reprocessor)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Server-side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scripting language </a:t>
            </a:r>
            <a:r>
              <a:rPr lang="en-US" dirty="0"/>
              <a:t>for building dynamic Web sites</a:t>
            </a:r>
          </a:p>
          <a:p>
            <a:pPr>
              <a:lnSpc>
                <a:spcPct val="100000"/>
              </a:lnSpc>
            </a:pPr>
            <a:r>
              <a:rPr lang="en-US" dirty="0"/>
              <a:t>PHP code is embedded in HTML pages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Rendered to HTML at the Web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PHP?</a:t>
            </a:r>
          </a:p>
        </p:txBody>
      </p:sp>
      <p:pic>
        <p:nvPicPr>
          <p:cNvPr id="2053" name="Picture 5" descr="C:\Users\bubbles\Desktop\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40" y="3936298"/>
            <a:ext cx="2286000" cy="228600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12812" y="3810000"/>
            <a:ext cx="8305715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for($i = 1; $i &lt;= 20; $i++) {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$i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99898" y="3903640"/>
            <a:ext cx="914400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113212" y="5520147"/>
            <a:ext cx="2743200" cy="685800"/>
          </a:xfrm>
          <a:prstGeom prst="wedgeRoundRectCallout">
            <a:avLst>
              <a:gd name="adj1" fmla="val -63856"/>
              <a:gd name="adj2" fmla="val -586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PHP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99898" y="5785794"/>
            <a:ext cx="1132114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421260" y="4346673"/>
            <a:ext cx="7492551" cy="530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17812" y="3682646"/>
            <a:ext cx="2971800" cy="685800"/>
          </a:xfrm>
          <a:prstGeom prst="wedgeRoundRectCallout">
            <a:avLst>
              <a:gd name="adj1" fmla="val -71396"/>
              <a:gd name="adj2" fmla="val 2226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2600099" y="4876800"/>
            <a:ext cx="1786844" cy="451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778185" y="4855359"/>
            <a:ext cx="832800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4384504" y="4855359"/>
            <a:ext cx="1024108" cy="5159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421260" y="5328106"/>
            <a:ext cx="1995265" cy="4680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2" grpId="0" animBg="1"/>
      <p:bldP spid="12" grpId="1" animBg="1"/>
      <p:bldP spid="13" grpId="0" animBg="1"/>
      <p:bldP spid="10" grpId="0" animBg="1"/>
      <p:bldP spid="10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PHP script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PHP!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Hello PHP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https://judge.softuni.bg/Contests/Practice/Index/235#0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55333" y="2062210"/>
            <a:ext cx="10478160" cy="2738390"/>
            <a:chOff x="855333" y="2062210"/>
            <a:chExt cx="10478160" cy="2738390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855333" y="2754298"/>
              <a:ext cx="10478160" cy="20463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&lt;?php</a:t>
              </a:r>
            </a:p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echo</a:t>
              </a:r>
              <a:r>
                <a:rPr lang="it-IT" sz="36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"Hello, PHP!"</a:t>
              </a: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;</a:t>
              </a:r>
            </a:p>
            <a:p>
              <a:pPr marL="0" lvl="1" inden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?&gt;</a:t>
              </a:r>
            </a:p>
          </p:txBody>
        </p:sp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855333" y="2062210"/>
              <a:ext cx="10478160" cy="6920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it-IT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hello.php</a:t>
              </a:r>
              <a:endPara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3046250"/>
            <a:ext cx="1550142" cy="14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 in PHP are prefixed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$count</a:t>
            </a:r>
          </a:p>
          <a:p>
            <a:pPr lvl="1"/>
            <a:r>
              <a:rPr lang="en-US" dirty="0"/>
              <a:t>Not declared, created at first assignment</a:t>
            </a:r>
          </a:p>
          <a:p>
            <a:pPr lvl="1"/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Variables have type, but it is not explicitly specified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4" y="2569028"/>
            <a:ext cx="10210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$count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Notice: Undefined variable: count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4" y="4167043"/>
            <a:ext cx="10210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20;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variable $count, value 20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integer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 . ' &lt;br&gt;';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 &lt;br&gt;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gettype($count)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var_dump($count);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 20</a:t>
            </a:r>
          </a:p>
        </p:txBody>
      </p:sp>
    </p:spTree>
    <p:extLst>
      <p:ext uri="{BB962C8B-B14F-4D97-AF65-F5344CB8AC3E}">
        <p14:creationId xmlns:p14="http://schemas.microsoft.com/office/powerpoint/2010/main" val="96526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Checking whether a variable exists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isset(variable)</a:t>
            </a:r>
          </a:p>
          <a:p>
            <a:r>
              <a:rPr lang="en-US" dirty="0"/>
              <a:t>Deleting an existing variable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unset(variable)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PHP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4" y="3952055"/>
            <a:ext cx="103631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20;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$count;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Notice: Undefined variable: count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146" name="Picture 2" descr="https://freeiconshop.com/files/edd/checkmark-fl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857" y="1337614"/>
            <a:ext cx="1066694" cy="10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2667108"/>
            <a:ext cx="1066694" cy="10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  <a:r>
              <a:rPr lang="en-US" dirty="0"/>
              <a:t> like C#, Java and 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in PHP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4" y="2133600"/>
            <a:ext cx="10363198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$month = intval(date("m")); 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($month &gt;= 6 &amp;&amp; $month &lt;= 8) {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&lt;p&gt;It is &lt;?=date("M")?&gt;,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summer time!&lt;/p&gt;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&lt;p&gt;Sorry, not summer.&lt;/p&gt;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?&gt;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68" y="4419600"/>
            <a:ext cx="4051644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dirty="0"/>
              <a:t> loops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PHP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905000"/>
            <a:ext cx="5410201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while</a:t>
            </a:r>
            <a:r>
              <a:rPr lang="en-US" sz="3000" dirty="0"/>
              <a:t> ($count &lt;= 10)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echo "&lt;p&gt;$count&lt;/p&gt;";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$count++;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399212" y="1905000"/>
            <a:ext cx="5167199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$i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>
                <a:solidFill>
                  <a:schemeClr val="tx2">
                    <a:lumMod val="75000"/>
                  </a:schemeClr>
                </a:solidFill>
              </a:rPr>
              <a:t>do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  echo $i . "&lt;br&gt;\n";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/>
              <a:t>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dirty="0">
                <a:solidFill>
                  <a:schemeClr val="tx2">
                    <a:lumMod val="75000"/>
                  </a:schemeClr>
                </a:solidFill>
              </a:rPr>
              <a:t>} while ($i &gt; 0)</a:t>
            </a:r>
            <a:r>
              <a:rPr lang="pt-BR" sz="3000" dirty="0"/>
              <a:t>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4724400"/>
            <a:ext cx="5410201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nn-NO" sz="3000" dirty="0"/>
              <a:t> 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nn-NO" sz="3000" dirty="0"/>
              <a:t>$i=0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nn-NO" sz="3000" dirty="0"/>
              <a:t> $i&lt;9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nn-NO" sz="3000" dirty="0"/>
              <a:t> $i++</a:t>
            </a: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/>
              <a:t>  echo "&lt;div&gt;$i&lt;/div&gt;";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30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399212" y="4724400"/>
            <a:ext cx="5167199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$nums = array(1, 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000" dirty="0"/>
              <a:t>$nums as $x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dirty="0"/>
              <a:t>  echo $x . "&lt;br&gt;";</a:t>
            </a:r>
          </a:p>
        </p:txBody>
      </p:sp>
    </p:spTree>
    <p:extLst>
      <p:ext uri="{BB962C8B-B14F-4D97-AF65-F5344CB8AC3E}">
        <p14:creationId xmlns:p14="http://schemas.microsoft.com/office/powerpoint/2010/main" val="26409581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1659</Words>
  <Application>Microsoft Office PowerPoint</Application>
  <PresentationFormat>Custom</PresentationFormat>
  <Paragraphs>242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First Steps in PHP</vt:lpstr>
      <vt:lpstr>Table of Contents</vt:lpstr>
      <vt:lpstr>Have a Question?</vt:lpstr>
      <vt:lpstr>What is PHP?</vt:lpstr>
      <vt:lpstr>Problem: Hello PHP</vt:lpstr>
      <vt:lpstr>Variables in PHP</vt:lpstr>
      <vt:lpstr>Variables in PHP (2)</vt:lpstr>
      <vt:lpstr>Conditions in PHP</vt:lpstr>
      <vt:lpstr>Loops in PHP</vt:lpstr>
      <vt:lpstr>Problem: Numbers 1 to 20</vt:lpstr>
      <vt:lpstr>Solution: Numbers 1 to 20</vt:lpstr>
      <vt:lpstr>Problem: Color Palette</vt:lpstr>
      <vt:lpstr>Problem: Color Palette</vt:lpstr>
      <vt:lpstr>Submitting HTML Forms</vt:lpstr>
      <vt:lpstr>HTML Forms and PHP: Hello, Person!</vt:lpstr>
      <vt:lpstr>Problem: Dump a HTTP GET Request</vt:lpstr>
      <vt:lpstr>Solution: Dump a HTTP GET Request</vt:lpstr>
      <vt:lpstr>Problem: Sum Two Numbers</vt:lpstr>
      <vt:lpstr>Solution: Sum Two Numbers</vt:lpstr>
      <vt:lpstr>Summary</vt:lpstr>
      <vt:lpstr>First Steps in PHP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Steps in PHP</dc:title>
  <dc:subject>PHP and MySQL Course</dc:subject>
  <dc:creator/>
  <cp:keywords>PHP, forms, conditions, loops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2016-06-28T08:21:40Z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